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</p:sldIdLst>
  <p:sldSz cy="5143500" cx="9144000"/>
  <p:notesSz cx="6858000" cy="9144000"/>
  <p:embeddedFontLst>
    <p:embeddedFont>
      <p:font typeface="Economica"/>
      <p:regular r:id="rId33"/>
      <p:bold r:id="rId34"/>
      <p:italic r:id="rId35"/>
      <p:boldItalic r:id="rId36"/>
    </p:embeddedFont>
    <p:embeddedFont>
      <p:font typeface="Open Sans"/>
      <p:regular r:id="rId37"/>
      <p:bold r:id="rId38"/>
      <p:italic r:id="rId39"/>
      <p:boldItalic r:id="rId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1531EB96-758E-4B04-BCC5-48629C4B1DF0}">
  <a:tblStyle styleId="{1531EB96-758E-4B04-BCC5-48629C4B1DF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OpenSans-boldItalic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font" Target="fonts/Economica-regular.fntdata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font" Target="fonts/Economica-italic.fntdata"/><Relationship Id="rId12" Type="http://schemas.openxmlformats.org/officeDocument/2006/relationships/slide" Target="slides/slide6.xml"/><Relationship Id="rId34" Type="http://schemas.openxmlformats.org/officeDocument/2006/relationships/font" Target="fonts/Economica-bold.fntdata"/><Relationship Id="rId15" Type="http://schemas.openxmlformats.org/officeDocument/2006/relationships/slide" Target="slides/slide9.xml"/><Relationship Id="rId37" Type="http://schemas.openxmlformats.org/officeDocument/2006/relationships/font" Target="fonts/OpenSans-regular.fntdata"/><Relationship Id="rId14" Type="http://schemas.openxmlformats.org/officeDocument/2006/relationships/slide" Target="slides/slide8.xml"/><Relationship Id="rId36" Type="http://schemas.openxmlformats.org/officeDocument/2006/relationships/font" Target="fonts/Economica-boldItalic.fntdata"/><Relationship Id="rId17" Type="http://schemas.openxmlformats.org/officeDocument/2006/relationships/slide" Target="slides/slide11.xml"/><Relationship Id="rId39" Type="http://schemas.openxmlformats.org/officeDocument/2006/relationships/font" Target="fonts/OpenSans-italic.fntdata"/><Relationship Id="rId16" Type="http://schemas.openxmlformats.org/officeDocument/2006/relationships/slide" Target="slides/slide10.xml"/><Relationship Id="rId38" Type="http://schemas.openxmlformats.org/officeDocument/2006/relationships/font" Target="fonts/OpenSans-bold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495ed18b8f_2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2495ed18b8f_2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495ed18b8f_2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2495ed18b8f_2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47d375ac47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247d375ac47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25912f4e6e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225912f4e6e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49ce6954a0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249ce6954a0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2540340d14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22540340d14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495ed18b8f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2495ed18b8f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25912f4e6e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225912f4e6e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25912f4e6e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225912f4e6e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25912f4e6e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225912f4e6e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247d375ac4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247d375ac4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247d375ac47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247d375ac47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247d375ac47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247d375ac47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495ed18b8f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2495ed18b8f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495ed18b8f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2495ed18b8f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2495ed18b8f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2495ed18b8f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495ed18b8f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2495ed18b8f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2495ed18b8f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2495ed18b8f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247d375ac47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247d375ac47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249ce6954a0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249ce6954a0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47d375ac47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247d375ac47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49ce6954a0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249ce6954a0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47d375ac47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247d375ac47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47d375ac47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247d375ac47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47d375ac47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247d375ac47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4013" y="756700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1" name="Google Shape;11;p2"/>
          <p:cNvSpPr/>
          <p:nvPr/>
        </p:nvSpPr>
        <p:spPr>
          <a:xfrm rot="10800000">
            <a:off x="5318350" y="32667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11"/>
          <p:cNvSpPr txBox="1"/>
          <p:nvPr>
            <p:ph hasCustomPrompt="1" type="title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/>
          <p:nvPr>
            <p:ph idx="1" type="body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" name="Google Shape;5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flipH="1">
            <a:off x="7595938" y="4602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7" name="Google Shape;17;p3"/>
          <p:cNvSpPr/>
          <p:nvPr/>
        </p:nvSpPr>
        <p:spPr>
          <a:xfrm flipH="1" rot="10800000">
            <a:off x="466425" y="35583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8" name="Google Shape;18;p3"/>
          <p:cNvSpPr txBox="1"/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5" name="Google Shape;35;p7"/>
          <p:cNvSpPr txBox="1"/>
          <p:nvPr>
            <p:ph idx="1" type="body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6" name="Google Shape;36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8"/>
          <p:cNvSpPr txBox="1"/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0" name="Google Shape;4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4" name="Google Shape;44;p9"/>
          <p:cNvSpPr txBox="1"/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" type="subTitle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idx="1" type="body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/>
        </p:txBody>
      </p:sp>
      <p:sp>
        <p:nvSpPr>
          <p:cNvPr id="50" name="Google Shape;50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ux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Relationship Id="rId4" Type="http://schemas.openxmlformats.org/officeDocument/2006/relationships/image" Target="../media/image2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://www.youtube.com/watch?v=ClcLW2xXe9w" TargetMode="External"/><Relationship Id="rId4" Type="http://schemas.openxmlformats.org/officeDocument/2006/relationships/image" Target="../media/image8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Relationship Id="rId4" Type="http://schemas.openxmlformats.org/officeDocument/2006/relationships/image" Target="../media/image9.png"/><Relationship Id="rId5" Type="http://schemas.openxmlformats.org/officeDocument/2006/relationships/image" Target="../media/image1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Employment &amp; Poverty In The United States</a:t>
            </a:r>
            <a:endParaRPr b="1"/>
          </a:p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Presented By: The Data Vikings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2"/>
          <p:cNvSpPr txBox="1"/>
          <p:nvPr>
            <p:ph type="title"/>
          </p:nvPr>
        </p:nvSpPr>
        <p:spPr>
          <a:xfrm>
            <a:off x="311700" y="163525"/>
            <a:ext cx="8520600" cy="831300"/>
          </a:xfrm>
          <a:prstGeom prst="rect">
            <a:avLst/>
          </a:prstGeom>
          <a:solidFill>
            <a:schemeClr val="dk1"/>
          </a:solidFill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Job Sectors in States With Lowest and Highest Poverty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27" name="Google Shape;12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4938" y="1109550"/>
            <a:ext cx="7174126" cy="187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2"/>
          <p:cNvPicPr preferRelativeResize="0"/>
          <p:nvPr/>
        </p:nvPicPr>
        <p:blipFill rotWithShape="1">
          <a:blip r:embed="rId4">
            <a:alphaModFix/>
          </a:blip>
          <a:srcRect b="-5274" l="0" r="-5274" t="0"/>
          <a:stretch/>
        </p:blipFill>
        <p:spPr>
          <a:xfrm>
            <a:off x="984950" y="3102125"/>
            <a:ext cx="7552851" cy="197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visualization of Poverty Level vs Household Income by State (2001-2021)" id="133" name="Google Shape;133;p23" title="Data Vikings Time Series Visualization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19013" y="1170126"/>
            <a:ext cx="5705962" cy="320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3"/>
          <p:cNvSpPr txBox="1"/>
          <p:nvPr>
            <p:ph type="title"/>
          </p:nvPr>
        </p:nvSpPr>
        <p:spPr>
          <a:xfrm>
            <a:off x="311700" y="163525"/>
            <a:ext cx="8520600" cy="831300"/>
          </a:xfrm>
          <a:prstGeom prst="rect">
            <a:avLst/>
          </a:prstGeom>
          <a:solidFill>
            <a:schemeClr val="dk1"/>
          </a:solidFill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Time Series: Poverty vs Household Income (2001-2021)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4"/>
          <p:cNvSpPr txBox="1"/>
          <p:nvPr>
            <p:ph type="title"/>
          </p:nvPr>
        </p:nvSpPr>
        <p:spPr>
          <a:xfrm>
            <a:off x="86938" y="400325"/>
            <a:ext cx="2433900" cy="1104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420"/>
              <a:t>Median Incomes by</a:t>
            </a:r>
            <a:endParaRPr sz="142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220"/>
              <a:t>Top/Bottom 3</a:t>
            </a:r>
            <a:r>
              <a:rPr lang="en" sz="1420"/>
              <a:t> </a:t>
            </a:r>
            <a:r>
              <a:rPr lang="en" sz="1220"/>
              <a:t>Poverty Rates</a:t>
            </a:r>
            <a:endParaRPr sz="1220"/>
          </a:p>
        </p:txBody>
      </p:sp>
      <p:pic>
        <p:nvPicPr>
          <p:cNvPr id="140" name="Google Shape;14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3900" y="1291437"/>
            <a:ext cx="4194649" cy="3097113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41" name="Google Shape;141;p24"/>
          <p:cNvGraphicFramePr/>
          <p:nvPr/>
        </p:nvGraphicFramePr>
        <p:xfrm>
          <a:off x="97675" y="142884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{1531EB96-758E-4B04-BCC5-48629C4B1DF0}</a:tableStyleId>
              </a:tblPr>
              <a:tblGrid>
                <a:gridCol w="1107325"/>
                <a:gridCol w="453825"/>
                <a:gridCol w="698875"/>
              </a:tblGrid>
              <a:tr h="483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County, State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PR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Med HH Income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</a:tr>
              <a:tr h="4228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Ziebach County, South Dakota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43.9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$</a:t>
                      </a:r>
                      <a:r>
                        <a:rPr lang="en" sz="800"/>
                        <a:t>31,599</a:t>
                      </a:r>
                      <a:endParaRPr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/>
                </a:tc>
              </a:tr>
              <a:tr h="4228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Issaquena County, Mississippi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43.3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$32,675</a:t>
                      </a:r>
                      <a:endParaRPr sz="800"/>
                    </a:p>
                  </a:txBody>
                  <a:tcPr marT="91425" marB="91425" marR="91425" marL="91425"/>
                </a:tc>
              </a:tr>
              <a:tr h="4228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Todd County,     South Dakota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42.5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$31,256</a:t>
                      </a:r>
                      <a:endParaRPr sz="800"/>
                    </a:p>
                  </a:txBody>
                  <a:tcPr marT="91425" marB="91425" marR="91425" marL="91425"/>
                </a:tc>
              </a:tr>
              <a:tr h="4228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Los Alamos County, New Mexico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3.3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$111,724</a:t>
                      </a:r>
                      <a:endParaRPr sz="800"/>
                    </a:p>
                  </a:txBody>
                  <a:tcPr marT="91425" marB="91425" marR="91425" marL="91425"/>
                </a:tc>
              </a:tr>
              <a:tr h="4228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Loudoun County, Virginia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3.2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$155,362</a:t>
                      </a:r>
                      <a:endParaRPr sz="800"/>
                    </a:p>
                  </a:txBody>
                  <a:tcPr marT="91425" marB="91425" marR="91425" marL="91425"/>
                </a:tc>
              </a:tr>
              <a:tr h="4228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Douglas County, Colorado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3.0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$122,290</a:t>
                      </a:r>
                      <a:endParaRPr sz="8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42" name="Google Shape;142;p24"/>
          <p:cNvSpPr txBox="1"/>
          <p:nvPr>
            <p:ph type="title"/>
          </p:nvPr>
        </p:nvSpPr>
        <p:spPr>
          <a:xfrm>
            <a:off x="6704750" y="357750"/>
            <a:ext cx="2433900" cy="1104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142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420"/>
              <a:t>Poverty</a:t>
            </a:r>
            <a:r>
              <a:rPr lang="en" sz="1420"/>
              <a:t> Rates by</a:t>
            </a:r>
            <a:endParaRPr sz="142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220"/>
              <a:t>Top/Bottom 3 Median Incomes </a:t>
            </a:r>
            <a:endParaRPr sz="1220"/>
          </a:p>
        </p:txBody>
      </p:sp>
      <p:graphicFrame>
        <p:nvGraphicFramePr>
          <p:cNvPr id="143" name="Google Shape;143;p24"/>
          <p:cNvGraphicFramePr/>
          <p:nvPr/>
        </p:nvGraphicFramePr>
        <p:xfrm>
          <a:off x="6704750" y="14288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{1531EB96-758E-4B04-BCC5-48629C4B1DF0}</a:tableStyleId>
              </a:tblPr>
              <a:tblGrid>
                <a:gridCol w="1084325"/>
                <a:gridCol w="450925"/>
                <a:gridCol w="806525"/>
              </a:tblGrid>
              <a:tr h="487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County, State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PR</a:t>
                      </a:r>
                      <a:endParaRPr sz="1000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Med HH Income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399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Loudoun County, Virginia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3.2</a:t>
                      </a:r>
                      <a:endParaRPr sz="800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$155,362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7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Santa Clara County, California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6.6</a:t>
                      </a:r>
                      <a:endParaRPr sz="800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$139,462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9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Fairfax, Virginia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5.3</a:t>
                      </a:r>
                      <a:endParaRPr sz="800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$132,509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9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McDowell County, Kentucky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31.8</a:t>
                      </a:r>
                      <a:endParaRPr sz="800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$26,582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9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Owsley County, Kentucky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30.6</a:t>
                      </a:r>
                      <a:endParaRPr sz="800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$25,997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9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Buffalo County, South Dakota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32.8</a:t>
                      </a:r>
                      <a:endParaRPr sz="800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$22,901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44" name="Google Shape;144;p24"/>
          <p:cNvSpPr txBox="1"/>
          <p:nvPr/>
        </p:nvSpPr>
        <p:spPr>
          <a:xfrm>
            <a:off x="0" y="-2075"/>
            <a:ext cx="9144000" cy="4926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</a:rPr>
              <a:t>Do income levels dictate poverty levels?</a:t>
            </a:r>
            <a:endParaRPr sz="2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5"/>
          <p:cNvSpPr txBox="1"/>
          <p:nvPr>
            <p:ph type="title"/>
          </p:nvPr>
        </p:nvSpPr>
        <p:spPr>
          <a:xfrm>
            <a:off x="86938" y="400325"/>
            <a:ext cx="2433900" cy="1104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420"/>
              <a:t>Median Incomes by</a:t>
            </a:r>
            <a:endParaRPr sz="142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220"/>
              <a:t>Top/Bottom 3</a:t>
            </a:r>
            <a:r>
              <a:rPr lang="en" sz="1420"/>
              <a:t> </a:t>
            </a:r>
            <a:r>
              <a:rPr lang="en" sz="1220"/>
              <a:t>Poverty Rates</a:t>
            </a:r>
            <a:endParaRPr sz="1220"/>
          </a:p>
        </p:txBody>
      </p:sp>
      <p:pic>
        <p:nvPicPr>
          <p:cNvPr id="150" name="Google Shape;150;p25"/>
          <p:cNvPicPr preferRelativeResize="0"/>
          <p:nvPr/>
        </p:nvPicPr>
        <p:blipFill rotWithShape="1">
          <a:blip r:embed="rId3">
            <a:alphaModFix/>
          </a:blip>
          <a:srcRect b="15937" l="44831" r="37839" t="30382"/>
          <a:stretch/>
        </p:blipFill>
        <p:spPr>
          <a:xfrm>
            <a:off x="4314325" y="2232550"/>
            <a:ext cx="726900" cy="1662900"/>
          </a:xfrm>
          <a:prstGeom prst="ellipse">
            <a:avLst/>
          </a:prstGeom>
          <a:noFill/>
          <a:ln>
            <a:noFill/>
          </a:ln>
        </p:spPr>
      </p:pic>
      <p:graphicFrame>
        <p:nvGraphicFramePr>
          <p:cNvPr id="151" name="Google Shape;151;p25"/>
          <p:cNvGraphicFramePr/>
          <p:nvPr/>
        </p:nvGraphicFramePr>
        <p:xfrm>
          <a:off x="97675" y="142884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{1531EB96-758E-4B04-BCC5-48629C4B1DF0}</a:tableStyleId>
              </a:tblPr>
              <a:tblGrid>
                <a:gridCol w="1107325"/>
                <a:gridCol w="453825"/>
                <a:gridCol w="698875"/>
              </a:tblGrid>
              <a:tr h="483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County, State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PR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Med HH Income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</a:tr>
              <a:tr h="4228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Ziebach County, South Dakota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43.9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$31,599</a:t>
                      </a:r>
                      <a:endParaRPr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/>
                </a:tc>
              </a:tr>
              <a:tr h="4228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Issaquena County, Mississippi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43.3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$32,675</a:t>
                      </a:r>
                      <a:endParaRPr sz="800"/>
                    </a:p>
                  </a:txBody>
                  <a:tcPr marT="91425" marB="91425" marR="91425" marL="91425"/>
                </a:tc>
              </a:tr>
              <a:tr h="4228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Todd County,     South Dakota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42.5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$31,256</a:t>
                      </a:r>
                      <a:endParaRPr sz="800"/>
                    </a:p>
                  </a:txBody>
                  <a:tcPr marT="91425" marB="91425" marR="91425" marL="91425"/>
                </a:tc>
              </a:tr>
              <a:tr h="4228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Los Alamos County, New Mexico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3.3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$111,724</a:t>
                      </a:r>
                      <a:endParaRPr sz="800"/>
                    </a:p>
                  </a:txBody>
                  <a:tcPr marT="91425" marB="91425" marR="91425" marL="91425"/>
                </a:tc>
              </a:tr>
              <a:tr h="4228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Loudoun County, Virginia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3.2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$155,362</a:t>
                      </a:r>
                      <a:endParaRPr sz="800"/>
                    </a:p>
                  </a:txBody>
                  <a:tcPr marT="91425" marB="91425" marR="91425" marL="91425"/>
                </a:tc>
              </a:tr>
              <a:tr h="4228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Douglas County, Colorado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3.0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$122,290</a:t>
                      </a:r>
                      <a:endParaRPr sz="8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52" name="Google Shape;152;p25"/>
          <p:cNvSpPr txBox="1"/>
          <p:nvPr>
            <p:ph type="title"/>
          </p:nvPr>
        </p:nvSpPr>
        <p:spPr>
          <a:xfrm>
            <a:off x="6704750" y="357750"/>
            <a:ext cx="2433900" cy="1104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142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420"/>
              <a:t>Poverty Rates by</a:t>
            </a:r>
            <a:endParaRPr sz="142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220"/>
              <a:t>Top/Bottom 3 Median Incomes </a:t>
            </a:r>
            <a:endParaRPr sz="1220"/>
          </a:p>
        </p:txBody>
      </p:sp>
      <p:graphicFrame>
        <p:nvGraphicFramePr>
          <p:cNvPr id="153" name="Google Shape;153;p25"/>
          <p:cNvGraphicFramePr/>
          <p:nvPr/>
        </p:nvGraphicFramePr>
        <p:xfrm>
          <a:off x="6704750" y="14288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{1531EB96-758E-4B04-BCC5-48629C4B1DF0}</a:tableStyleId>
              </a:tblPr>
              <a:tblGrid>
                <a:gridCol w="1084325"/>
                <a:gridCol w="450925"/>
                <a:gridCol w="806525"/>
              </a:tblGrid>
              <a:tr h="487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County, State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PR</a:t>
                      </a:r>
                      <a:endParaRPr sz="1000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Med HH Income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399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Loudoun County, Virginia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3.2</a:t>
                      </a:r>
                      <a:endParaRPr sz="800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$155,362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7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Santa Clara County, California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6.6</a:t>
                      </a:r>
                      <a:endParaRPr sz="800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$139,462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9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Fairfax, Virginia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5.3</a:t>
                      </a:r>
                      <a:endParaRPr sz="800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$132,509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9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McDowell County, Kentucky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31.8</a:t>
                      </a:r>
                      <a:endParaRPr sz="800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$26,582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9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Owsley County, Kentucky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30.6</a:t>
                      </a:r>
                      <a:endParaRPr sz="800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$25,997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9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Buffalo County, South Dakota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32.8</a:t>
                      </a:r>
                      <a:endParaRPr sz="800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$22,901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154" name="Google Shape;154;p25"/>
          <p:cNvPicPr preferRelativeResize="0"/>
          <p:nvPr/>
        </p:nvPicPr>
        <p:blipFill>
          <a:blip r:embed="rId3">
            <a:alphaModFix amt="66000"/>
          </a:blip>
          <a:stretch>
            <a:fillRect/>
          </a:stretch>
        </p:blipFill>
        <p:spPr>
          <a:xfrm>
            <a:off x="2433900" y="1291437"/>
            <a:ext cx="4194649" cy="3097113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5"/>
          <p:cNvSpPr txBox="1"/>
          <p:nvPr/>
        </p:nvSpPr>
        <p:spPr>
          <a:xfrm>
            <a:off x="0" y="-2075"/>
            <a:ext cx="9144000" cy="4926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</a:rPr>
              <a:t>Do income levels dictate poverty levels?</a:t>
            </a:r>
            <a:endParaRPr sz="2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6"/>
          <p:cNvSpPr txBox="1"/>
          <p:nvPr>
            <p:ph type="title"/>
          </p:nvPr>
        </p:nvSpPr>
        <p:spPr>
          <a:xfrm>
            <a:off x="0" y="-83200"/>
            <a:ext cx="9144000" cy="6558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Deep Dive into Minnesota County Data - 2017, 2018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61" name="Google Shape;16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762992"/>
            <a:ext cx="4489026" cy="3121009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6"/>
          <p:cNvSpPr/>
          <p:nvPr/>
        </p:nvSpPr>
        <p:spPr>
          <a:xfrm>
            <a:off x="6935975" y="4175725"/>
            <a:ext cx="2165100" cy="688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Mahnomen County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20.9</a:t>
            </a:r>
            <a:r>
              <a:rPr lang="en" sz="1200"/>
              <a:t> Poverty Rate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5.1 Unemployment Rate</a:t>
            </a:r>
            <a:endParaRPr sz="1200"/>
          </a:p>
        </p:txBody>
      </p:sp>
      <p:cxnSp>
        <p:nvCxnSpPr>
          <p:cNvPr id="163" name="Google Shape;163;p26"/>
          <p:cNvCxnSpPr>
            <a:stCxn id="162" idx="0"/>
          </p:cNvCxnSpPr>
          <p:nvPr/>
        </p:nvCxnSpPr>
        <p:spPr>
          <a:xfrm rot="10800000">
            <a:off x="6841625" y="1323625"/>
            <a:ext cx="1176900" cy="2852100"/>
          </a:xfrm>
          <a:prstGeom prst="straightConnector1">
            <a:avLst/>
          </a:prstGeom>
          <a:noFill/>
          <a:ln cap="flat" cmpd="sng" w="9525">
            <a:solidFill>
              <a:srgbClr val="D5A6BD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4" name="Google Shape;164;p26"/>
          <p:cNvSpPr/>
          <p:nvPr/>
        </p:nvSpPr>
        <p:spPr>
          <a:xfrm>
            <a:off x="2295150" y="4174325"/>
            <a:ext cx="2165100" cy="688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Mahnomen County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21.0</a:t>
            </a:r>
            <a:r>
              <a:rPr lang="en" sz="1200"/>
              <a:t> Poverty Rate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5.8 Unemployment Rate</a:t>
            </a:r>
            <a:endParaRPr sz="1200"/>
          </a:p>
        </p:txBody>
      </p:sp>
      <p:sp>
        <p:nvSpPr>
          <p:cNvPr id="165" name="Google Shape;165;p26"/>
          <p:cNvSpPr/>
          <p:nvPr/>
        </p:nvSpPr>
        <p:spPr>
          <a:xfrm>
            <a:off x="4700000" y="4175725"/>
            <a:ext cx="2165100" cy="688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Carver County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3.8</a:t>
            </a:r>
            <a:r>
              <a:rPr lang="en" sz="1200"/>
              <a:t> Poverty Rate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2.5 Unemployment Rate</a:t>
            </a:r>
            <a:endParaRPr sz="1200"/>
          </a:p>
        </p:txBody>
      </p:sp>
      <p:sp>
        <p:nvSpPr>
          <p:cNvPr id="166" name="Google Shape;166;p26"/>
          <p:cNvSpPr/>
          <p:nvPr/>
        </p:nvSpPr>
        <p:spPr>
          <a:xfrm>
            <a:off x="68575" y="4174325"/>
            <a:ext cx="2165100" cy="688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Carver County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4.0 Poverty Rate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3.0 Unemployment Rate</a:t>
            </a:r>
            <a:endParaRPr sz="1200"/>
          </a:p>
        </p:txBody>
      </p:sp>
      <p:pic>
        <p:nvPicPr>
          <p:cNvPr id="167" name="Google Shape;167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756548"/>
            <a:ext cx="4489026" cy="30958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8" name="Google Shape;168;p26"/>
          <p:cNvCxnSpPr>
            <a:stCxn id="164" idx="0"/>
          </p:cNvCxnSpPr>
          <p:nvPr/>
        </p:nvCxnSpPr>
        <p:spPr>
          <a:xfrm rot="10800000">
            <a:off x="2574000" y="1378925"/>
            <a:ext cx="803700" cy="2795400"/>
          </a:xfrm>
          <a:prstGeom prst="straightConnector1">
            <a:avLst/>
          </a:prstGeom>
          <a:noFill/>
          <a:ln cap="flat" cmpd="sng" w="9525">
            <a:solidFill>
              <a:srgbClr val="D5A6BD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9" name="Google Shape;169;p26"/>
          <p:cNvCxnSpPr>
            <a:stCxn id="166" idx="0"/>
          </p:cNvCxnSpPr>
          <p:nvPr/>
        </p:nvCxnSpPr>
        <p:spPr>
          <a:xfrm flipH="1" rot="10800000">
            <a:off x="1151125" y="3274625"/>
            <a:ext cx="103800" cy="899700"/>
          </a:xfrm>
          <a:prstGeom prst="straightConnector1">
            <a:avLst/>
          </a:prstGeom>
          <a:noFill/>
          <a:ln cap="flat" cmpd="sng" w="9525">
            <a:solidFill>
              <a:srgbClr val="D5A6BD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0" name="Google Shape;170;p26"/>
          <p:cNvCxnSpPr>
            <a:stCxn id="165" idx="0"/>
          </p:cNvCxnSpPr>
          <p:nvPr/>
        </p:nvCxnSpPr>
        <p:spPr>
          <a:xfrm rot="10800000">
            <a:off x="5622350" y="3385525"/>
            <a:ext cx="160200" cy="790200"/>
          </a:xfrm>
          <a:prstGeom prst="straightConnector1">
            <a:avLst/>
          </a:prstGeom>
          <a:noFill/>
          <a:ln cap="flat" cmpd="sng" w="9525">
            <a:solidFill>
              <a:srgbClr val="D5A6BD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7"/>
          <p:cNvSpPr txBox="1"/>
          <p:nvPr>
            <p:ph type="title"/>
          </p:nvPr>
        </p:nvSpPr>
        <p:spPr>
          <a:xfrm>
            <a:off x="0" y="-83200"/>
            <a:ext cx="9144000" cy="6558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Deep Dive into Minnesota County Data - 2021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76" name="Google Shape;17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21924" y="3624825"/>
            <a:ext cx="2844000" cy="99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21925" y="766450"/>
            <a:ext cx="2844009" cy="1043488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7"/>
          <p:cNvSpPr/>
          <p:nvPr/>
        </p:nvSpPr>
        <p:spPr>
          <a:xfrm>
            <a:off x="6700925" y="1934500"/>
            <a:ext cx="2165100" cy="688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Mahnomen County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18.7 Poverty Rate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13.2 Unemployment Rate</a:t>
            </a:r>
            <a:endParaRPr sz="1200"/>
          </a:p>
        </p:txBody>
      </p:sp>
      <p:pic>
        <p:nvPicPr>
          <p:cNvPr id="179" name="Google Shape;179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1800" y="766448"/>
            <a:ext cx="5714875" cy="39423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0" name="Google Shape;180;p27"/>
          <p:cNvCxnSpPr>
            <a:stCxn id="178" idx="1"/>
          </p:cNvCxnSpPr>
          <p:nvPr/>
        </p:nvCxnSpPr>
        <p:spPr>
          <a:xfrm rot="10800000">
            <a:off x="4810925" y="1733800"/>
            <a:ext cx="1890000" cy="544800"/>
          </a:xfrm>
          <a:prstGeom prst="straightConnector1">
            <a:avLst/>
          </a:prstGeom>
          <a:noFill/>
          <a:ln cap="flat" cmpd="sng" w="9525">
            <a:solidFill>
              <a:srgbClr val="D5A6BD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1" name="Google Shape;181;p27"/>
          <p:cNvSpPr txBox="1"/>
          <p:nvPr/>
        </p:nvSpPr>
        <p:spPr>
          <a:xfrm>
            <a:off x="211800" y="4220700"/>
            <a:ext cx="8842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27"/>
          <p:cNvSpPr/>
          <p:nvPr/>
        </p:nvSpPr>
        <p:spPr>
          <a:xfrm>
            <a:off x="6700925" y="2844200"/>
            <a:ext cx="2165100" cy="688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Carver County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4.6</a:t>
            </a:r>
            <a:r>
              <a:rPr lang="en" sz="1200"/>
              <a:t> Poverty Rate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3.0 Unemployment Rate</a:t>
            </a:r>
            <a:endParaRPr sz="1200"/>
          </a:p>
        </p:txBody>
      </p:sp>
      <p:cxnSp>
        <p:nvCxnSpPr>
          <p:cNvPr id="183" name="Google Shape;183;p27"/>
          <p:cNvCxnSpPr>
            <a:stCxn id="182" idx="1"/>
          </p:cNvCxnSpPr>
          <p:nvPr/>
        </p:nvCxnSpPr>
        <p:spPr>
          <a:xfrm flipH="1">
            <a:off x="1376525" y="3188300"/>
            <a:ext cx="5324400" cy="752400"/>
          </a:xfrm>
          <a:prstGeom prst="straightConnector1">
            <a:avLst/>
          </a:prstGeom>
          <a:noFill/>
          <a:ln cap="flat" cmpd="sng" w="9525">
            <a:solidFill>
              <a:srgbClr val="D5A6BD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8"/>
          <p:cNvSpPr txBox="1"/>
          <p:nvPr/>
        </p:nvSpPr>
        <p:spPr>
          <a:xfrm>
            <a:off x="0" y="-2075"/>
            <a:ext cx="9144000" cy="4926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</a:rPr>
              <a:t>Are the poverty rates rising proportionally to unemployment rates?</a:t>
            </a:r>
            <a:endParaRPr sz="2000">
              <a:solidFill>
                <a:srgbClr val="FFFFFF"/>
              </a:solidFill>
            </a:endParaRPr>
          </a:p>
        </p:txBody>
      </p:sp>
      <p:pic>
        <p:nvPicPr>
          <p:cNvPr id="189" name="Google Shape;18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7275" y="582425"/>
            <a:ext cx="7962924" cy="4348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9"/>
          <p:cNvSpPr txBox="1"/>
          <p:nvPr/>
        </p:nvSpPr>
        <p:spPr>
          <a:xfrm>
            <a:off x="0" y="-2075"/>
            <a:ext cx="9144000" cy="4926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</a:rPr>
              <a:t>Are the poverty rates rising proportionally to unemployment rates?</a:t>
            </a:r>
            <a:endParaRPr sz="2000">
              <a:solidFill>
                <a:srgbClr val="FFFFFF"/>
              </a:solidFill>
            </a:endParaRPr>
          </a:p>
        </p:txBody>
      </p:sp>
      <p:pic>
        <p:nvPicPr>
          <p:cNvPr id="195" name="Google Shape;195;p29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727275" y="582425"/>
            <a:ext cx="7962924" cy="4348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9"/>
          <p:cNvPicPr preferRelativeResize="0"/>
          <p:nvPr/>
        </p:nvPicPr>
        <p:blipFill rotWithShape="1">
          <a:blip r:embed="rId3">
            <a:alphaModFix/>
          </a:blip>
          <a:srcRect b="22795" l="3981" r="65253" t="10412"/>
          <a:stretch/>
        </p:blipFill>
        <p:spPr>
          <a:xfrm>
            <a:off x="1044225" y="1035350"/>
            <a:ext cx="2450700" cy="29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0"/>
          <p:cNvSpPr txBox="1"/>
          <p:nvPr/>
        </p:nvSpPr>
        <p:spPr>
          <a:xfrm>
            <a:off x="0" y="-2075"/>
            <a:ext cx="9144000" cy="4926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</a:rPr>
              <a:t>Are the poverty rates rising proportionally to unemployment rates?</a:t>
            </a:r>
            <a:endParaRPr sz="2000">
              <a:solidFill>
                <a:srgbClr val="FFFFFF"/>
              </a:solidFill>
            </a:endParaRPr>
          </a:p>
        </p:txBody>
      </p:sp>
      <p:pic>
        <p:nvPicPr>
          <p:cNvPr id="202" name="Google Shape;202;p30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727275" y="582425"/>
            <a:ext cx="7962924" cy="4348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30"/>
          <p:cNvPicPr preferRelativeResize="0"/>
          <p:nvPr/>
        </p:nvPicPr>
        <p:blipFill rotWithShape="1">
          <a:blip r:embed="rId3">
            <a:alphaModFix/>
          </a:blip>
          <a:srcRect b="24061" l="34607" r="18896" t="13988"/>
          <a:stretch/>
        </p:blipFill>
        <p:spPr>
          <a:xfrm>
            <a:off x="3482950" y="1190550"/>
            <a:ext cx="3702425" cy="2693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1"/>
          <p:cNvSpPr txBox="1"/>
          <p:nvPr/>
        </p:nvSpPr>
        <p:spPr>
          <a:xfrm>
            <a:off x="0" y="-2075"/>
            <a:ext cx="9144000" cy="4926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</a:rPr>
              <a:t>Are the poverty rates rising proportionally to unemployment rates?</a:t>
            </a:r>
            <a:endParaRPr sz="2000">
              <a:solidFill>
                <a:srgbClr val="FFFFFF"/>
              </a:solidFill>
            </a:endParaRPr>
          </a:p>
        </p:txBody>
      </p:sp>
      <p:pic>
        <p:nvPicPr>
          <p:cNvPr id="209" name="Google Shape;209;p31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727275" y="582425"/>
            <a:ext cx="7962924" cy="4348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31"/>
          <p:cNvPicPr preferRelativeResize="0"/>
          <p:nvPr/>
        </p:nvPicPr>
        <p:blipFill rotWithShape="1">
          <a:blip r:embed="rId3">
            <a:alphaModFix/>
          </a:blip>
          <a:srcRect b="0" l="2166" r="15140" t="73895"/>
          <a:stretch/>
        </p:blipFill>
        <p:spPr>
          <a:xfrm>
            <a:off x="900100" y="3795550"/>
            <a:ext cx="6584576" cy="1135050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31"/>
          <p:cNvSpPr/>
          <p:nvPr/>
        </p:nvSpPr>
        <p:spPr>
          <a:xfrm>
            <a:off x="1066400" y="4083750"/>
            <a:ext cx="432300" cy="3657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/>
          <p:nvPr>
            <p:ph type="title"/>
          </p:nvPr>
        </p:nvSpPr>
        <p:spPr>
          <a:xfrm>
            <a:off x="311700" y="163525"/>
            <a:ext cx="8520600" cy="831300"/>
          </a:xfrm>
          <a:prstGeom prst="rect">
            <a:avLst/>
          </a:prstGeom>
          <a:solidFill>
            <a:schemeClr val="dk1"/>
          </a:solidFill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Meet The Team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9" name="Google Shape;69;p14"/>
          <p:cNvSpPr/>
          <p:nvPr/>
        </p:nvSpPr>
        <p:spPr>
          <a:xfrm>
            <a:off x="110075" y="1188000"/>
            <a:ext cx="2851500" cy="1853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Jake Uhl</a:t>
            </a:r>
            <a:endParaRPr b="1" sz="1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 in Chemistry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Before Dev10: Engineering Technician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Favorite Topics: SQL, Databases &amp; Python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14"/>
          <p:cNvSpPr/>
          <p:nvPr/>
        </p:nvSpPr>
        <p:spPr>
          <a:xfrm>
            <a:off x="3146250" y="1188000"/>
            <a:ext cx="2851500" cy="1853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Kendra Johnson</a:t>
            </a:r>
            <a:endParaRPr b="1"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BS - Computer Science</a:t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Minor: Mathematics</a:t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Austin Peay State University</a:t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Favorite Topics: Python/Pandas, SQL, Power Bi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14"/>
          <p:cNvSpPr/>
          <p:nvPr/>
        </p:nvSpPr>
        <p:spPr>
          <a:xfrm>
            <a:off x="6182425" y="1188000"/>
            <a:ext cx="2851500" cy="1853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Sam Moe</a:t>
            </a:r>
            <a:endParaRPr b="1" sz="1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 in Computer Science - University of Minnesota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Favorite Topics: SQL &amp; Power Bi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2" name="Google Shape;72;p14"/>
          <p:cNvPicPr preferRelativeResize="0"/>
          <p:nvPr/>
        </p:nvPicPr>
        <p:blipFill rotWithShape="1">
          <a:blip r:embed="rId3">
            <a:alphaModFix/>
          </a:blip>
          <a:srcRect b="0" l="0" r="0" t="13134"/>
          <a:stretch/>
        </p:blipFill>
        <p:spPr>
          <a:xfrm>
            <a:off x="6827950" y="2888700"/>
            <a:ext cx="1560449" cy="180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4"/>
          <p:cNvPicPr preferRelativeResize="0"/>
          <p:nvPr/>
        </p:nvPicPr>
        <p:blipFill rotWithShape="1">
          <a:blip r:embed="rId4">
            <a:alphaModFix/>
          </a:blip>
          <a:srcRect b="0" l="0" r="0" t="29118"/>
          <a:stretch/>
        </p:blipFill>
        <p:spPr>
          <a:xfrm>
            <a:off x="3992563" y="2888700"/>
            <a:ext cx="1158875" cy="180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4"/>
          <p:cNvPicPr preferRelativeResize="0"/>
          <p:nvPr/>
        </p:nvPicPr>
        <p:blipFill rotWithShape="1">
          <a:blip r:embed="rId5">
            <a:alphaModFix/>
          </a:blip>
          <a:srcRect b="24267" l="18261" r="13446" t="7121"/>
          <a:stretch/>
        </p:blipFill>
        <p:spPr>
          <a:xfrm>
            <a:off x="860863" y="2888700"/>
            <a:ext cx="1349919" cy="1807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2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solidFill>
            <a:schemeClr val="dk1"/>
          </a:solidFill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Conclusion + Suggestions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17" name="Google Shape;217;p32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/>
              <a:t>Conclusions:</a:t>
            </a:r>
            <a:endParaRPr b="1" u="sng"/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Increases in income do not necessarily mean decreases in poverty.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Location was the most powerful factor in predicting poverty rates.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Areas with high poverty tend to have different proportions of employment in different sectors than </a:t>
            </a:r>
            <a:r>
              <a:rPr lang="en" sz="1600"/>
              <a:t>areas</a:t>
            </a:r>
            <a:r>
              <a:rPr lang="en" sz="1600"/>
              <a:t> with low poverty.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Lower unemployment does not necessarily mean lower poverty (Minnesota)</a:t>
            </a:r>
            <a:endParaRPr sz="16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u="sng"/>
              <a:t>Suggestions for </a:t>
            </a:r>
            <a:r>
              <a:rPr b="1" lang="en" u="sng"/>
              <a:t>future analysis:</a:t>
            </a:r>
            <a:endParaRPr b="1" u="sng"/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State and local governments -&gt; taxes, social programs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Socioeconomic factors -&gt; Housing market, local economic output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Health factors -&gt; access to </a:t>
            </a:r>
            <a:r>
              <a:rPr lang="en" sz="1600"/>
              <a:t>healthcare</a:t>
            </a:r>
            <a:r>
              <a:rPr lang="en" sz="1600"/>
              <a:t>, rates of preventable diseases</a:t>
            </a:r>
            <a:endParaRPr sz="16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3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solidFill>
            <a:schemeClr val="dk1"/>
          </a:solidFill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Acknowledgements</a:t>
            </a:r>
            <a:endParaRPr/>
          </a:p>
        </p:txBody>
      </p:sp>
      <p:sp>
        <p:nvSpPr>
          <p:cNvPr id="223" name="Google Shape;223;p33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special thanks to all of our awesome instructors: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Heather Robbins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Will Sutton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Ben Leboutillier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Beth Campbell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Thank you all for taking time out of your Friday to listen to our presentation.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We hope everyone enjoyed our presentation! Please visit our GitHub repository for more a more detailed look at our capstone project: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 https://github.com/sammoe60/data-vikings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4"/>
          <p:cNvSpPr txBox="1"/>
          <p:nvPr>
            <p:ph type="title"/>
          </p:nvPr>
        </p:nvSpPr>
        <p:spPr>
          <a:xfrm>
            <a:off x="0" y="550"/>
            <a:ext cx="9144000" cy="6483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Power BI Dashboard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229" name="Google Shape;22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7150" y="831075"/>
            <a:ext cx="7768199" cy="4153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800" y="0"/>
            <a:ext cx="6966851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Google Shape;23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6800" y="0"/>
            <a:ext cx="7064980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10500" y="159950"/>
            <a:ext cx="9391501" cy="3360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Google Shape;24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8225" y="0"/>
            <a:ext cx="5528575" cy="5029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solidFill>
            <a:schemeClr val="dk1"/>
          </a:solidFill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Introduction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80" name="Google Shape;80;p15"/>
          <p:cNvSpPr txBox="1"/>
          <p:nvPr>
            <p:ph idx="1" type="body"/>
          </p:nvPr>
        </p:nvSpPr>
        <p:spPr>
          <a:xfrm>
            <a:off x="311700" y="1225225"/>
            <a:ext cx="48243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55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7"/>
              <a:t>Employment = income / occupations / unemployment rates</a:t>
            </a:r>
            <a:endParaRPr sz="4007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4007"/>
              <a:t>Poverty = rates / threshold</a:t>
            </a:r>
            <a:endParaRPr sz="4007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4007"/>
              <a:t>Agenda:</a:t>
            </a:r>
            <a:endParaRPr b="1" sz="4007"/>
          </a:p>
          <a:p>
            <a:pPr indent="-368568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 sz="4007"/>
              <a:t>Analysis at three different levels</a:t>
            </a:r>
            <a:endParaRPr sz="4007"/>
          </a:p>
          <a:p>
            <a:pPr indent="-368568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4007"/>
              <a:t>Machine Learning</a:t>
            </a:r>
            <a:endParaRPr sz="4007"/>
          </a:p>
          <a:p>
            <a:pPr indent="-368568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4007"/>
              <a:t>Dashboard</a:t>
            </a:r>
            <a:endParaRPr sz="4007"/>
          </a:p>
        </p:txBody>
      </p:sp>
      <p:sp>
        <p:nvSpPr>
          <p:cNvPr id="81" name="Google Shape;81;p15"/>
          <p:cNvSpPr/>
          <p:nvPr/>
        </p:nvSpPr>
        <p:spPr>
          <a:xfrm>
            <a:off x="5683450" y="3802950"/>
            <a:ext cx="2286000" cy="914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County</a:t>
            </a:r>
            <a:endParaRPr b="1" sz="1800"/>
          </a:p>
        </p:txBody>
      </p:sp>
      <p:sp>
        <p:nvSpPr>
          <p:cNvPr id="82" name="Google Shape;82;p15"/>
          <p:cNvSpPr/>
          <p:nvPr/>
        </p:nvSpPr>
        <p:spPr>
          <a:xfrm>
            <a:off x="5454850" y="2888550"/>
            <a:ext cx="2743200" cy="914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State</a:t>
            </a:r>
            <a:endParaRPr b="1" sz="1800"/>
          </a:p>
        </p:txBody>
      </p:sp>
      <p:sp>
        <p:nvSpPr>
          <p:cNvPr id="83" name="Google Shape;83;p15"/>
          <p:cNvSpPr/>
          <p:nvPr/>
        </p:nvSpPr>
        <p:spPr>
          <a:xfrm>
            <a:off x="5226700" y="1974150"/>
            <a:ext cx="3199500" cy="914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National</a:t>
            </a:r>
            <a:endParaRPr b="1" sz="18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Questions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89" name="Google Shape;89;p16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263">
                <a:latin typeface="Arial"/>
                <a:ea typeface="Arial"/>
                <a:cs typeface="Arial"/>
                <a:sym typeface="Arial"/>
              </a:rPr>
              <a:t>National:</a:t>
            </a:r>
            <a:endParaRPr sz="6263">
              <a:latin typeface="Arial"/>
              <a:ea typeface="Arial"/>
              <a:cs typeface="Arial"/>
              <a:sym typeface="Arial"/>
            </a:endParaRPr>
          </a:p>
          <a:p>
            <a:pPr indent="-328032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●"/>
            </a:pPr>
            <a:r>
              <a:rPr lang="en" sz="6263">
                <a:latin typeface="Arial"/>
                <a:ea typeface="Arial"/>
                <a:cs typeface="Arial"/>
                <a:sym typeface="Arial"/>
              </a:rPr>
              <a:t>How has the poverty rate and annual median income changed over time?</a:t>
            </a:r>
            <a:endParaRPr sz="6263">
              <a:latin typeface="Arial"/>
              <a:ea typeface="Arial"/>
              <a:cs typeface="Arial"/>
              <a:sym typeface="Arial"/>
            </a:endParaRPr>
          </a:p>
          <a:p>
            <a:pPr indent="-328032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●"/>
            </a:pPr>
            <a:r>
              <a:rPr lang="en" sz="6263">
                <a:latin typeface="Arial"/>
                <a:ea typeface="Arial"/>
                <a:cs typeface="Arial"/>
                <a:sym typeface="Arial"/>
              </a:rPr>
              <a:t>How does annual median income compare to the poverty </a:t>
            </a:r>
            <a:r>
              <a:rPr lang="en" sz="6263">
                <a:latin typeface="Arial"/>
                <a:ea typeface="Arial"/>
                <a:cs typeface="Arial"/>
                <a:sym typeface="Arial"/>
              </a:rPr>
              <a:t>threshold</a:t>
            </a:r>
            <a:r>
              <a:rPr lang="en" sz="6263">
                <a:latin typeface="Arial"/>
                <a:ea typeface="Arial"/>
                <a:cs typeface="Arial"/>
                <a:sym typeface="Arial"/>
              </a:rPr>
              <a:t> over time?</a:t>
            </a:r>
            <a:endParaRPr sz="6263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263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263">
                <a:latin typeface="Arial"/>
                <a:ea typeface="Arial"/>
                <a:cs typeface="Arial"/>
                <a:sym typeface="Arial"/>
              </a:rPr>
              <a:t>State:</a:t>
            </a:r>
            <a:endParaRPr sz="6263">
              <a:latin typeface="Arial"/>
              <a:ea typeface="Arial"/>
              <a:cs typeface="Arial"/>
              <a:sym typeface="Arial"/>
            </a:endParaRPr>
          </a:p>
          <a:p>
            <a:pPr indent="-328032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●"/>
            </a:pPr>
            <a:r>
              <a:rPr lang="en" sz="6263">
                <a:latin typeface="Arial"/>
                <a:ea typeface="Arial"/>
                <a:cs typeface="Arial"/>
                <a:sym typeface="Arial"/>
              </a:rPr>
              <a:t>Do certain geographical areas tend to have higher poverty?</a:t>
            </a:r>
            <a:endParaRPr sz="6263">
              <a:latin typeface="Arial"/>
              <a:ea typeface="Arial"/>
              <a:cs typeface="Arial"/>
              <a:sym typeface="Arial"/>
            </a:endParaRPr>
          </a:p>
          <a:p>
            <a:pPr indent="-328032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●"/>
            </a:pPr>
            <a:r>
              <a:rPr lang="en" sz="6263">
                <a:latin typeface="Arial"/>
                <a:ea typeface="Arial"/>
                <a:cs typeface="Arial"/>
                <a:sym typeface="Arial"/>
              </a:rPr>
              <a:t>Do areas with generally higher or lower poverty tend to have different proportions of employees working in different job sectors?</a:t>
            </a:r>
            <a:endParaRPr sz="6263">
              <a:latin typeface="Arial"/>
              <a:ea typeface="Arial"/>
              <a:cs typeface="Arial"/>
              <a:sym typeface="Arial"/>
            </a:endParaRPr>
          </a:p>
          <a:p>
            <a:pPr indent="-328032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●"/>
            </a:pPr>
            <a:r>
              <a:rPr lang="en" sz="6263">
                <a:latin typeface="Arial"/>
                <a:ea typeface="Arial"/>
                <a:cs typeface="Arial"/>
                <a:sym typeface="Arial"/>
              </a:rPr>
              <a:t>How have poverty rates changed relative to income in recent years?</a:t>
            </a:r>
            <a:endParaRPr sz="6263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263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263">
                <a:latin typeface="Arial"/>
                <a:ea typeface="Arial"/>
                <a:cs typeface="Arial"/>
                <a:sym typeface="Arial"/>
              </a:rPr>
              <a:t>County: </a:t>
            </a:r>
            <a:endParaRPr sz="6263">
              <a:latin typeface="Arial"/>
              <a:ea typeface="Arial"/>
              <a:cs typeface="Arial"/>
              <a:sym typeface="Arial"/>
            </a:endParaRPr>
          </a:p>
          <a:p>
            <a:pPr indent="-328032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●"/>
            </a:pPr>
            <a:r>
              <a:rPr lang="en" sz="6263">
                <a:latin typeface="Arial"/>
                <a:ea typeface="Arial"/>
                <a:cs typeface="Arial"/>
                <a:sym typeface="Arial"/>
              </a:rPr>
              <a:t>Are the poverty rates rising proportionally to unemployment rates for Minnesota counties?</a:t>
            </a:r>
            <a:endParaRPr sz="6263">
              <a:latin typeface="Arial"/>
              <a:ea typeface="Arial"/>
              <a:cs typeface="Arial"/>
              <a:sym typeface="Arial"/>
            </a:endParaRPr>
          </a:p>
          <a:p>
            <a:pPr indent="-328032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●"/>
            </a:pPr>
            <a:r>
              <a:rPr lang="en" sz="6263">
                <a:latin typeface="Arial"/>
                <a:ea typeface="Arial"/>
                <a:cs typeface="Arial"/>
                <a:sym typeface="Arial"/>
              </a:rPr>
              <a:t>What are the trends in poverty vs unemployment rates?  Are the counties in Minnesota following the current trends in poverty rates vs unemployment rates?</a:t>
            </a:r>
            <a:endParaRPr sz="6263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Are the poverty rates rising proportionally to unemployment rates?</a:t>
            </a: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5000"/>
              <a:buFont typeface="Arial"/>
              <a:buNone/>
            </a:pPr>
            <a:r>
              <a:rPr lang="en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Are the poverty rates rising proportionally to unemployment rates??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050" y="47225"/>
            <a:ext cx="7883575" cy="4989849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7"/>
          <p:cNvSpPr txBox="1"/>
          <p:nvPr>
            <p:ph type="title"/>
          </p:nvPr>
        </p:nvSpPr>
        <p:spPr>
          <a:xfrm>
            <a:off x="220925" y="4210425"/>
            <a:ext cx="4544400" cy="6726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180">
                <a:solidFill>
                  <a:schemeClr val="lt1"/>
                </a:solidFill>
              </a:rPr>
              <a:t>ETL </a:t>
            </a:r>
            <a:r>
              <a:rPr lang="en" sz="4180">
                <a:solidFill>
                  <a:schemeClr val="lt1"/>
                </a:solidFill>
              </a:rPr>
              <a:t>Pipeline</a:t>
            </a:r>
            <a:endParaRPr sz="418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8"/>
          <p:cNvSpPr txBox="1"/>
          <p:nvPr>
            <p:ph type="title"/>
          </p:nvPr>
        </p:nvSpPr>
        <p:spPr>
          <a:xfrm>
            <a:off x="311700" y="89325"/>
            <a:ext cx="8520600" cy="1057800"/>
          </a:xfrm>
          <a:prstGeom prst="rect">
            <a:avLst/>
          </a:prstGeom>
          <a:solidFill>
            <a:schemeClr val="dk1"/>
          </a:solidFill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180">
                <a:solidFill>
                  <a:schemeClr val="lt1"/>
                </a:solidFill>
              </a:rPr>
              <a:t>National Level - How has the poverty rate and annual median income changed over time?</a:t>
            </a:r>
            <a:endParaRPr sz="3180">
              <a:solidFill>
                <a:schemeClr val="lt1"/>
              </a:solidFill>
            </a:endParaRPr>
          </a:p>
        </p:txBody>
      </p:sp>
      <p:pic>
        <p:nvPicPr>
          <p:cNvPr id="101" name="Google Shape;10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3338" y="1147225"/>
            <a:ext cx="6157325" cy="386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"/>
          <p:cNvSpPr txBox="1"/>
          <p:nvPr>
            <p:ph type="title"/>
          </p:nvPr>
        </p:nvSpPr>
        <p:spPr>
          <a:xfrm>
            <a:off x="311700" y="152400"/>
            <a:ext cx="8520600" cy="1029900"/>
          </a:xfrm>
          <a:prstGeom prst="rect">
            <a:avLst/>
          </a:prstGeom>
          <a:solidFill>
            <a:schemeClr val="dk1"/>
          </a:solidFill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180">
                <a:solidFill>
                  <a:schemeClr val="lt1"/>
                </a:solidFill>
              </a:rPr>
              <a:t>National Level - How does median income compare to the poverty threshold over time? </a:t>
            </a:r>
            <a:endParaRPr sz="3180">
              <a:solidFill>
                <a:schemeClr val="lt1"/>
              </a:solidFill>
            </a:endParaRPr>
          </a:p>
        </p:txBody>
      </p:sp>
      <p:pic>
        <p:nvPicPr>
          <p:cNvPr id="107" name="Google Shape;10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4122" y="1182299"/>
            <a:ext cx="6195750" cy="38950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0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Target: Poverty Rate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Linear Regression -&gt; XGBoost -&gt; Random Forest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u="sng"/>
              <a:t>Random Forest Regression</a:t>
            </a:r>
            <a:r>
              <a:rPr lang="en"/>
              <a:t> - 1000 Estimators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53 Features:</a:t>
            </a:r>
            <a:endParaRPr/>
          </a:p>
          <a:p>
            <a:pPr indent="-297497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Total Employees per occupation sector</a:t>
            </a:r>
            <a:endParaRPr/>
          </a:p>
          <a:p>
            <a:pPr indent="-297497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Number of jobs in each </a:t>
            </a:r>
            <a:r>
              <a:rPr lang="en"/>
              <a:t>occupation</a:t>
            </a:r>
            <a:r>
              <a:rPr lang="en"/>
              <a:t> sector per 1000 people</a:t>
            </a:r>
            <a:endParaRPr/>
          </a:p>
          <a:p>
            <a:pPr indent="-297497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Location Quotient - ratio of an occupation’s share of employment for a given area</a:t>
            </a:r>
            <a:endParaRPr/>
          </a:p>
          <a:p>
            <a:pPr indent="-297497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Each of the 50 States - dummies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	</a:t>
            </a:r>
            <a:r>
              <a:rPr lang="en" u="sng"/>
              <a:t>Performance</a:t>
            </a:r>
            <a:endParaRPr u="sng"/>
          </a:p>
          <a:p>
            <a:pPr indent="-317182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Training Accuracy (R</a:t>
            </a:r>
            <a:r>
              <a:rPr baseline="30000" lang="en"/>
              <a:t>2</a:t>
            </a:r>
            <a:r>
              <a:rPr lang="en"/>
              <a:t>): 98.3%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Testing Accuracy (R</a:t>
            </a:r>
            <a:r>
              <a:rPr baseline="30000" lang="en"/>
              <a:t>2</a:t>
            </a:r>
            <a:r>
              <a:rPr lang="en"/>
              <a:t>): 91.8%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Mean Squared Error: 0.661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Out-of-bag Score: 87.9%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Location, location, location</a:t>
            </a:r>
            <a:endParaRPr/>
          </a:p>
        </p:txBody>
      </p:sp>
      <p:sp>
        <p:nvSpPr>
          <p:cNvPr id="113" name="Google Shape;113;p20"/>
          <p:cNvSpPr txBox="1"/>
          <p:nvPr>
            <p:ph type="title"/>
          </p:nvPr>
        </p:nvSpPr>
        <p:spPr>
          <a:xfrm>
            <a:off x="311700" y="163525"/>
            <a:ext cx="8520600" cy="831300"/>
          </a:xfrm>
          <a:prstGeom prst="rect">
            <a:avLst/>
          </a:prstGeom>
          <a:solidFill>
            <a:schemeClr val="dk1"/>
          </a:solidFill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Machine Learning: Random Forest Regression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14" name="Google Shape;11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3800" y="2691275"/>
            <a:ext cx="3625150" cy="2275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84425" y="1086075"/>
            <a:ext cx="3156124" cy="123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/>
          <p:cNvSpPr txBox="1"/>
          <p:nvPr>
            <p:ph type="title"/>
          </p:nvPr>
        </p:nvSpPr>
        <p:spPr>
          <a:xfrm>
            <a:off x="311700" y="163525"/>
            <a:ext cx="8520600" cy="831300"/>
          </a:xfrm>
          <a:prstGeom prst="rect">
            <a:avLst/>
          </a:prstGeom>
          <a:solidFill>
            <a:schemeClr val="dk1"/>
          </a:solidFill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Poverty and Income at the State Level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21" name="Google Shape;12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47225"/>
            <a:ext cx="8839199" cy="34396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57BB8A"/>
      </a:accent3>
      <a:accent4>
        <a:srgbClr val="78909C"/>
      </a:accent4>
      <a:accent5>
        <a:srgbClr val="607D8B"/>
      </a:accent5>
      <a:accent6>
        <a:srgbClr val="DCE755"/>
      </a:accent6>
      <a:hlink>
        <a:srgbClr val="607D8B"/>
      </a:hlink>
      <a:folHlink>
        <a:srgbClr val="607D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